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60" r:id="rId4"/>
    <p:sldId id="263" r:id="rId5"/>
    <p:sldId id="265" r:id="rId6"/>
    <p:sldId id="266" r:id="rId7"/>
    <p:sldId id="268" r:id="rId8"/>
    <p:sldId id="267" r:id="rId9"/>
    <p:sldId id="261" r:id="rId10"/>
    <p:sldId id="269" r:id="rId11"/>
    <p:sldId id="262" r:id="rId12"/>
    <p:sldId id="276" r:id="rId13"/>
    <p:sldId id="259" r:id="rId14"/>
    <p:sldId id="270" r:id="rId15"/>
    <p:sldId id="264" r:id="rId16"/>
    <p:sldId id="271" r:id="rId17"/>
    <p:sldId id="272" r:id="rId18"/>
    <p:sldId id="273" r:id="rId19"/>
    <p:sldId id="274" r:id="rId20"/>
    <p:sldId id="275"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284" y="-906"/>
      </p:cViewPr>
      <p:guideLst>
        <p:guide orient="horz" pos="2160"/>
        <p:guide pos="2880"/>
      </p:guideLst>
    </p:cSldViewPr>
  </p:slid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E7B170-649C-48BE-9F8B-69481D83A20D}" type="datetimeFigureOut">
              <a:rPr lang="en-US" smtClean="0"/>
              <a:t>3/26/2015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2909BD-8297-48FC-96C0-7F6B56EA43E2}" type="slidenum">
              <a:rPr lang="en-US" smtClean="0"/>
              <a:t>‹#›</a:t>
            </a:fld>
            <a:endParaRPr lang="en-US"/>
          </a:p>
        </p:txBody>
      </p:sp>
    </p:spTree>
    <p:extLst>
      <p:ext uri="{BB962C8B-B14F-4D97-AF65-F5344CB8AC3E}">
        <p14:creationId xmlns:p14="http://schemas.microsoft.com/office/powerpoint/2010/main" val="1471498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AFE351-4365-45F1-93CD-FB8D9561E13B}" type="datetimeFigureOut">
              <a:rPr lang="en-US" smtClean="0"/>
              <a:t>3/26/2015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3106693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AFE351-4365-45F1-93CD-FB8D9561E13B}" type="datetimeFigureOut">
              <a:rPr lang="en-US" smtClean="0"/>
              <a:t>3/26/2015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2297509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AFE351-4365-45F1-93CD-FB8D9561E13B}" type="datetimeFigureOut">
              <a:rPr lang="en-US" smtClean="0"/>
              <a:t>3/26/2015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1124605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AFE351-4365-45F1-93CD-FB8D9561E13B}" type="datetimeFigureOut">
              <a:rPr lang="en-US" smtClean="0"/>
              <a:t>3/26/2015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2974443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AFE351-4365-45F1-93CD-FB8D9561E13B}" type="datetimeFigureOut">
              <a:rPr lang="en-US" smtClean="0"/>
              <a:t>3/26/2015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2584434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AFE351-4365-45F1-93CD-FB8D9561E13B}" type="datetimeFigureOut">
              <a:rPr lang="en-US" smtClean="0"/>
              <a:t>3/26/2015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849410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AFE351-4365-45F1-93CD-FB8D9561E13B}" type="datetimeFigureOut">
              <a:rPr lang="en-US" smtClean="0"/>
              <a:t>3/26/2015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1698959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AFE351-4365-45F1-93CD-FB8D9561E13B}" type="datetimeFigureOut">
              <a:rPr lang="en-US" smtClean="0"/>
              <a:t>3/26/2015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2224483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AFE351-4365-45F1-93CD-FB8D9561E13B}" type="datetimeFigureOut">
              <a:rPr lang="en-US" smtClean="0"/>
              <a:t>3/26/2015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1325679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AFE351-4365-45F1-93CD-FB8D9561E13B}" type="datetimeFigureOut">
              <a:rPr lang="en-US" smtClean="0"/>
              <a:t>3/26/2015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408076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AFE351-4365-45F1-93CD-FB8D9561E13B}" type="datetimeFigureOut">
              <a:rPr lang="en-US" smtClean="0"/>
              <a:t>3/26/2015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F2C381-2F3D-4911-99A5-2F14FD3DC418}" type="slidenum">
              <a:rPr lang="en-US" smtClean="0"/>
              <a:t>‹#›</a:t>
            </a:fld>
            <a:endParaRPr lang="en-US"/>
          </a:p>
        </p:txBody>
      </p:sp>
    </p:spTree>
    <p:extLst>
      <p:ext uri="{BB962C8B-B14F-4D97-AF65-F5344CB8AC3E}">
        <p14:creationId xmlns:p14="http://schemas.microsoft.com/office/powerpoint/2010/main" val="1147829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AFE351-4365-45F1-93CD-FB8D9561E13B}" type="datetimeFigureOut">
              <a:rPr lang="en-US" smtClean="0"/>
              <a:t>3/26/2015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2C381-2F3D-4911-99A5-2F14FD3DC418}" type="slidenum">
              <a:rPr lang="en-US" smtClean="0"/>
              <a:t>‹#›</a:t>
            </a:fld>
            <a:endParaRPr lang="en-US"/>
          </a:p>
        </p:txBody>
      </p:sp>
    </p:spTree>
    <p:extLst>
      <p:ext uri="{BB962C8B-B14F-4D97-AF65-F5344CB8AC3E}">
        <p14:creationId xmlns:p14="http://schemas.microsoft.com/office/powerpoint/2010/main" val="3543781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VAALGqKPaT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cnn.com/2013/08/20/us/colin-powell-fast-facts/index.html" TargetMode="External"/><Relationship Id="rId2" Type="http://schemas.openxmlformats.org/officeDocument/2006/relationships/hyperlink" Target="http://www.cnn.com/2013/07/03/world/meast/mohamed-elbaradei-fast-facts/index.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youtube.com/watch?v=Nt5RZ6ukbNc"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youtube.com/watch?v=f7iorfwcme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nkr22f_MT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youtube.com/watch?v=x7OCgMPX2mE"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youtube.com/watch?v=XzrJwzYBUkU"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youtube.com/watch?v=7TRVcnX8Vsw"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_CSPbzitPL8"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Q-St8s9RKEU"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0.tqn.com/d/geography/1/0/0/L/middleea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pload.wikimedia.org/wikipedia/commons/thumb/1/1a/US_flag_48_stars.svg/220px-US_flag_48_stars.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6778" y="2200564"/>
            <a:ext cx="3630444" cy="19142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57964" y="2834516"/>
            <a:ext cx="2120022" cy="646331"/>
          </a:xfrm>
          <a:prstGeom prst="rect">
            <a:avLst/>
          </a:prstGeom>
          <a:noFill/>
        </p:spPr>
        <p:txBody>
          <a:bodyPr wrap="square" rtlCol="0">
            <a:spAutoFit/>
          </a:bodyPr>
          <a:lstStyle/>
          <a:p>
            <a:r>
              <a:rPr lang="en-US" dirty="0" smtClean="0"/>
              <a:t>The Global American Response to 911</a:t>
            </a:r>
            <a:endParaRPr lang="en-US" dirty="0"/>
          </a:p>
        </p:txBody>
      </p:sp>
    </p:spTree>
    <p:extLst>
      <p:ext uri="{BB962C8B-B14F-4D97-AF65-F5344CB8AC3E}">
        <p14:creationId xmlns:p14="http://schemas.microsoft.com/office/powerpoint/2010/main" val="2519914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487362"/>
          </a:xfrm>
        </p:spPr>
        <p:txBody>
          <a:bodyPr>
            <a:normAutofit fontScale="90000"/>
          </a:bodyPr>
          <a:lstStyle/>
          <a:p>
            <a:r>
              <a:rPr lang="en-US" dirty="0" smtClean="0"/>
              <a:t>Timeline of Events for Today Iraq</a:t>
            </a:r>
            <a:endParaRPr lang="en-US" dirty="0"/>
          </a:p>
        </p:txBody>
      </p:sp>
      <p:sp>
        <p:nvSpPr>
          <p:cNvPr id="3" name="Content Placeholder 2"/>
          <p:cNvSpPr>
            <a:spLocks noGrp="1"/>
          </p:cNvSpPr>
          <p:nvPr>
            <p:ph idx="1"/>
          </p:nvPr>
        </p:nvSpPr>
        <p:spPr>
          <a:xfrm>
            <a:off x="457200" y="762000"/>
            <a:ext cx="8229600" cy="5364163"/>
          </a:xfrm>
        </p:spPr>
        <p:txBody>
          <a:bodyPr>
            <a:normAutofit lnSpcReduction="10000"/>
          </a:bodyPr>
          <a:lstStyle/>
          <a:p>
            <a:pPr marL="0" indent="0">
              <a:buNone/>
            </a:pPr>
            <a:r>
              <a:rPr lang="en-US" sz="1600" dirty="0">
                <a:latin typeface="Times New Roman" panose="02020603050405020304" pitchFamily="18" charset="0"/>
                <a:cs typeface="Times New Roman" panose="02020603050405020304" pitchFamily="18" charset="0"/>
              </a:rPr>
              <a:t>August 2, 1990 Iraqi Invasion of Kuwait</a:t>
            </a:r>
          </a:p>
          <a:p>
            <a:endParaRPr lang="en-US" sz="1600" dirty="0">
              <a:latin typeface="Times New Roman" panose="02020603050405020304" pitchFamily="18" charset="0"/>
              <a:cs typeface="Times New Roman" panose="02020603050405020304" pitchFamily="18" charset="0"/>
            </a:endParaRPr>
          </a:p>
          <a:p>
            <a:pPr marL="0" indent="0">
              <a:buNone/>
            </a:pPr>
            <a:r>
              <a:rPr lang="en-US" sz="1600" dirty="0">
                <a:latin typeface="Times New Roman" panose="02020603050405020304" pitchFamily="18" charset="0"/>
                <a:cs typeface="Times New Roman" panose="02020603050405020304" pitchFamily="18" charset="0"/>
              </a:rPr>
              <a:t>1990-Post-911 UN imposes various sanctions on Iraq one being the monitoring of Iraqi facilities by UN inspectors to prevent Iraq from making nuclear </a:t>
            </a:r>
            <a:r>
              <a:rPr lang="en-US" sz="1600" dirty="0" smtClean="0">
                <a:latin typeface="Times New Roman" panose="02020603050405020304" pitchFamily="18" charset="0"/>
                <a:cs typeface="Times New Roman" panose="02020603050405020304" pitchFamily="18" charset="0"/>
              </a:rPr>
              <a:t>weapons</a:t>
            </a: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911 (US moves into Afghanistan 2001)</a:t>
            </a:r>
          </a:p>
          <a:p>
            <a:pPr marL="0" indent="0">
              <a:buNone/>
            </a:pP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January of 2002 Bush claims Iraq is an “Axis of Evil”</a:t>
            </a:r>
          </a:p>
          <a:p>
            <a:pPr marL="0" indent="0">
              <a:buNone/>
            </a:pPr>
            <a:endParaRPr lang="en-US" sz="1600" dirty="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September 2002 National Security Strategy “Bush Doctrine”</a:t>
            </a:r>
          </a:p>
          <a:p>
            <a:pPr marL="0" indent="0">
              <a:buNone/>
            </a:pPr>
            <a:endParaRPr lang="en-US" sz="1600" dirty="0" smtClean="0">
              <a:latin typeface="Times New Roman" panose="02020603050405020304" pitchFamily="18" charset="0"/>
              <a:cs typeface="Times New Roman" panose="02020603050405020304" pitchFamily="18" charset="0"/>
            </a:endParaRPr>
          </a:p>
          <a:p>
            <a:pPr marL="0" indent="0">
              <a:buNone/>
            </a:pPr>
            <a:r>
              <a:rPr lang="en-US" sz="1600" dirty="0" smtClean="0">
                <a:latin typeface="Times New Roman" panose="02020603050405020304" pitchFamily="18" charset="0"/>
                <a:cs typeface="Times New Roman" panose="02020603050405020304" pitchFamily="18" charset="0"/>
              </a:rPr>
              <a:t>October 16, 2002 Congress votes on Iraq</a:t>
            </a:r>
          </a:p>
          <a:p>
            <a:pPr marL="0" indent="0">
              <a:buNone/>
            </a:pPr>
            <a:endParaRPr lang="en-US" sz="1600" dirty="0" smtClean="0"/>
          </a:p>
          <a:p>
            <a:pPr marL="0" indent="0">
              <a:buNone/>
            </a:pPr>
            <a:r>
              <a:rPr lang="en-US" sz="1600" dirty="0"/>
              <a:t>February 5, </a:t>
            </a:r>
            <a:r>
              <a:rPr lang="en-US" sz="1600" dirty="0" smtClean="0"/>
              <a:t>2003 Secretary </a:t>
            </a:r>
            <a:r>
              <a:rPr lang="en-US" sz="1600" dirty="0"/>
              <a:t>of State Colin Powell spoke to the U.N. Security </a:t>
            </a:r>
            <a:r>
              <a:rPr lang="en-US" sz="1600" dirty="0" smtClean="0"/>
              <a:t>Council</a:t>
            </a:r>
          </a:p>
          <a:p>
            <a:pPr marL="0" indent="0">
              <a:buNone/>
            </a:pPr>
            <a:endParaRPr lang="en-US" sz="1600" dirty="0"/>
          </a:p>
          <a:p>
            <a:pPr marL="0" indent="0">
              <a:buNone/>
            </a:pPr>
            <a:r>
              <a:rPr lang="en-US" sz="1600" dirty="0" smtClean="0"/>
              <a:t>March 19, 2003</a:t>
            </a:r>
          </a:p>
          <a:p>
            <a:pPr marL="0" indent="0">
              <a:buNone/>
            </a:pPr>
            <a:endParaRPr lang="en-US" sz="1600" dirty="0"/>
          </a:p>
          <a:p>
            <a:pPr marL="0" indent="0">
              <a:buNone/>
            </a:pPr>
            <a:r>
              <a:rPr lang="en-US" sz="1600" dirty="0" smtClean="0"/>
              <a:t>May 1, 2003 Bush Claims </a:t>
            </a:r>
            <a:r>
              <a:rPr lang="en-US" sz="1600" dirty="0" smtClean="0"/>
              <a:t>Victory</a:t>
            </a:r>
          </a:p>
          <a:p>
            <a:pPr marL="0" indent="0">
              <a:buNone/>
            </a:pPr>
            <a:endParaRPr lang="en-US" sz="1600" dirty="0"/>
          </a:p>
          <a:p>
            <a:pPr marL="0" indent="0">
              <a:buNone/>
            </a:pPr>
            <a:r>
              <a:rPr lang="en-US" sz="1600" dirty="0" smtClean="0"/>
              <a:t>December 13, 2003 </a:t>
            </a:r>
            <a:r>
              <a:rPr lang="en-US" sz="1600" dirty="0" err="1" smtClean="0"/>
              <a:t>Sadam</a:t>
            </a:r>
            <a:r>
              <a:rPr lang="en-US" sz="1600" dirty="0" smtClean="0"/>
              <a:t> captured</a:t>
            </a:r>
            <a:endParaRPr lang="en-US" sz="1600" dirty="0" smtClean="0"/>
          </a:p>
        </p:txBody>
      </p:sp>
      <p:sp>
        <p:nvSpPr>
          <p:cNvPr id="5" name="Right Arrow 4"/>
          <p:cNvSpPr/>
          <p:nvPr/>
        </p:nvSpPr>
        <p:spPr>
          <a:xfrm>
            <a:off x="5715000" y="1905000"/>
            <a:ext cx="2895600" cy="2667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911 to September of 2002, US </a:t>
            </a:r>
            <a:r>
              <a:rPr lang="en-US" dirty="0"/>
              <a:t>claims Iraq is delaying inspections</a:t>
            </a:r>
          </a:p>
        </p:txBody>
      </p:sp>
    </p:spTree>
    <p:extLst>
      <p:ext uri="{BB962C8B-B14F-4D97-AF65-F5344CB8AC3E}">
        <p14:creationId xmlns:p14="http://schemas.microsoft.com/office/powerpoint/2010/main" val="2994241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457200"/>
            <a:ext cx="8610600" cy="5909310"/>
          </a:xfrm>
          <a:prstGeom prst="rect">
            <a:avLst/>
          </a:prstGeom>
          <a:noFill/>
        </p:spPr>
        <p:txBody>
          <a:bodyPr wrap="square" rtlCol="0">
            <a:spAutoFit/>
          </a:bodyPr>
          <a:lstStyle/>
          <a:p>
            <a:r>
              <a:rPr lang="en-US" b="1" dirty="0"/>
              <a:t>RESOLUTION 1134 (1997)</a:t>
            </a:r>
          </a:p>
          <a:p>
            <a:endParaRPr lang="en-US" dirty="0" smtClean="0"/>
          </a:p>
          <a:p>
            <a:r>
              <a:rPr lang="en-US" dirty="0"/>
              <a:t>1. </a:t>
            </a:r>
            <a:r>
              <a:rPr lang="en-US" u="sng" dirty="0"/>
              <a:t>Condemns</a:t>
            </a:r>
            <a:r>
              <a:rPr lang="en-US" dirty="0"/>
              <a:t> the repeated refusal of the Iraqi authorities, as detailed in the report of the Executive Chairman of the Special Commission, </a:t>
            </a:r>
            <a:r>
              <a:rPr lang="en-US" b="1" dirty="0"/>
              <a:t>to allow access to sites designated by the Special Commission, </a:t>
            </a:r>
            <a:r>
              <a:rPr lang="en-US" dirty="0"/>
              <a:t>and especially Iraqi actions endangering the safety of Special Commission personnel, the removal and destruction of documents of interest to the Special Commission and interference with the freedom of movement of Special Commission personnel; </a:t>
            </a:r>
            <a:br>
              <a:rPr lang="en-US" dirty="0"/>
            </a:br>
            <a:r>
              <a:rPr lang="en-US" dirty="0"/>
              <a:t/>
            </a:r>
            <a:br>
              <a:rPr lang="en-US" dirty="0"/>
            </a:br>
            <a:endParaRPr lang="en-US" dirty="0"/>
          </a:p>
          <a:p>
            <a:r>
              <a:rPr lang="en-US" dirty="0"/>
              <a:t>2. </a:t>
            </a:r>
            <a:r>
              <a:rPr lang="en-US" u="sng" dirty="0"/>
              <a:t>Decides</a:t>
            </a:r>
            <a:r>
              <a:rPr lang="en-US" dirty="0"/>
              <a:t> that such refusals to cooperate constitute a flagrant violation of Security Council resolutions 687 (1991), 707 (1991), 715 (1991) and 1060 (1996), and </a:t>
            </a:r>
            <a:r>
              <a:rPr lang="en-US" u="sng" dirty="0"/>
              <a:t>notes</a:t>
            </a:r>
            <a:r>
              <a:rPr lang="en-US" dirty="0"/>
              <a:t> that the Special Commission in the report of the Executive Chairman was unable to advise that Iraq was in substantial compliance with paragraphs 2 and 3 of resolution 1115 (1997); </a:t>
            </a:r>
            <a:br>
              <a:rPr lang="en-US" dirty="0"/>
            </a:br>
            <a:r>
              <a:rPr lang="en-US" dirty="0"/>
              <a:t/>
            </a:r>
            <a:br>
              <a:rPr lang="en-US" dirty="0"/>
            </a:br>
            <a:endParaRPr lang="en-US" dirty="0"/>
          </a:p>
          <a:p>
            <a:r>
              <a:rPr lang="en-US" dirty="0"/>
              <a:t>3. </a:t>
            </a:r>
            <a:r>
              <a:rPr lang="en-US" u="sng" dirty="0"/>
              <a:t>Demands</a:t>
            </a:r>
            <a:r>
              <a:rPr lang="en-US" dirty="0"/>
              <a:t> that Iraq </a:t>
            </a:r>
            <a:r>
              <a:rPr lang="en-US" b="1" dirty="0"/>
              <a:t>cooperate fully </a:t>
            </a:r>
            <a:r>
              <a:rPr lang="en-US" dirty="0"/>
              <a:t>with the Special Commission in accordance with the relevant resolutions, which constitute the governing standard of Iraqi compliance</a:t>
            </a:r>
            <a:r>
              <a:rPr lang="en-US" dirty="0" smtClean="0"/>
              <a:t>;</a:t>
            </a:r>
          </a:p>
          <a:p>
            <a:endParaRPr lang="en-US" dirty="0"/>
          </a:p>
          <a:p>
            <a:r>
              <a:rPr lang="en-US" dirty="0"/>
              <a:t> </a:t>
            </a:r>
          </a:p>
          <a:p>
            <a:endParaRPr lang="en-US" dirty="0"/>
          </a:p>
        </p:txBody>
      </p:sp>
    </p:spTree>
    <p:extLst>
      <p:ext uri="{BB962C8B-B14F-4D97-AF65-F5344CB8AC3E}">
        <p14:creationId xmlns:p14="http://schemas.microsoft.com/office/powerpoint/2010/main" val="26131733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Axis of Evil</a:t>
            </a:r>
            <a:br>
              <a:rPr lang="en-US" dirty="0" smtClean="0"/>
            </a:br>
            <a:r>
              <a:rPr lang="en-US" dirty="0" smtClean="0">
                <a:hlinkClick r:id="rId2"/>
              </a:rPr>
              <a:t>https://www.youtube.com/watch?v=VAALGqKPaT4</a:t>
            </a:r>
            <a:endParaRPr lang="en-US" dirty="0"/>
          </a:p>
        </p:txBody>
      </p:sp>
      <p:sp>
        <p:nvSpPr>
          <p:cNvPr id="4" name="Rectangle 3"/>
          <p:cNvSpPr/>
          <p:nvPr/>
        </p:nvSpPr>
        <p:spPr>
          <a:xfrm>
            <a:off x="381000" y="1997838"/>
            <a:ext cx="8001000" cy="3970318"/>
          </a:xfrm>
          <a:prstGeom prst="rect">
            <a:avLst/>
          </a:prstGeom>
        </p:spPr>
        <p:txBody>
          <a:bodyPr wrap="square">
            <a:spAutoFit/>
          </a:bodyPr>
          <a:lstStyle/>
          <a:p>
            <a:r>
              <a:rPr lang="en-US" sz="2800" dirty="0"/>
              <a:t>States like these, and their terrorist allies, constitute an axis of evil, arming to threaten the peace of the world. By seeking weapons of mass destruction, these regimes pose a grave and growing danger. They could provide these arms to terrorists, giving them the means to match their hatred. They could attack our allies or attempt to blackmail the United States. In any of these cases, the price of indifference would be catastrophic.</a:t>
            </a:r>
          </a:p>
        </p:txBody>
      </p:sp>
    </p:spTree>
    <p:extLst>
      <p:ext uri="{BB962C8B-B14F-4D97-AF65-F5344CB8AC3E}">
        <p14:creationId xmlns:p14="http://schemas.microsoft.com/office/powerpoint/2010/main" val="1736340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258762"/>
          </a:xfrm>
        </p:spPr>
        <p:txBody>
          <a:bodyPr>
            <a:normAutofit fontScale="90000"/>
          </a:bodyPr>
          <a:lstStyle/>
          <a:p>
            <a:r>
              <a:rPr lang="en-US" sz="3600" b="1" dirty="0" smtClean="0"/>
              <a:t>Summary </a:t>
            </a:r>
            <a:r>
              <a:rPr lang="en-US" sz="3600" b="1" dirty="0"/>
              <a:t>of National Security Strategy 2002</a:t>
            </a:r>
            <a:r>
              <a:rPr lang="en-US" b="1" dirty="0"/>
              <a:t/>
            </a:r>
            <a:br>
              <a:rPr lang="en-US" b="1" dirty="0"/>
            </a:br>
            <a:endParaRPr lang="en-US" dirty="0"/>
          </a:p>
        </p:txBody>
      </p:sp>
      <p:sp>
        <p:nvSpPr>
          <p:cNvPr id="3" name="Content Placeholder 2"/>
          <p:cNvSpPr>
            <a:spLocks noGrp="1"/>
          </p:cNvSpPr>
          <p:nvPr>
            <p:ph idx="1"/>
          </p:nvPr>
        </p:nvSpPr>
        <p:spPr>
          <a:xfrm>
            <a:off x="457200" y="304800"/>
            <a:ext cx="8229600" cy="5562600"/>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The security environment confronting the United States today is radically different from what we have faced before. Yet the first duty of the United States Government remains what it always has been: to </a:t>
            </a:r>
            <a:r>
              <a:rPr lang="en-US" sz="1800" u="sng" dirty="0">
                <a:latin typeface="Times New Roman" panose="02020603050405020304" pitchFamily="18" charset="0"/>
                <a:cs typeface="Times New Roman" panose="02020603050405020304" pitchFamily="18" charset="0"/>
              </a:rPr>
              <a:t>protect the American people and American interests</a:t>
            </a:r>
            <a:r>
              <a:rPr lang="en-US" sz="1800" dirty="0">
                <a:latin typeface="Times New Roman" panose="02020603050405020304" pitchFamily="18" charset="0"/>
                <a:cs typeface="Times New Roman" panose="02020603050405020304" pitchFamily="18" charset="0"/>
              </a:rPr>
              <a:t>. It is an enduring American principle that this duty obligates the government to anticipate and </a:t>
            </a:r>
            <a:r>
              <a:rPr lang="en-US" sz="1800" u="sng" dirty="0">
                <a:latin typeface="Times New Roman" panose="02020603050405020304" pitchFamily="18" charset="0"/>
                <a:cs typeface="Times New Roman" panose="02020603050405020304" pitchFamily="18" charset="0"/>
              </a:rPr>
              <a:t>counter threats</a:t>
            </a:r>
            <a:r>
              <a:rPr lang="en-US" sz="1800" dirty="0">
                <a:latin typeface="Times New Roman" panose="02020603050405020304" pitchFamily="18" charset="0"/>
                <a:cs typeface="Times New Roman" panose="02020603050405020304" pitchFamily="18" charset="0"/>
              </a:rPr>
              <a:t>, using all elements of national power, before the threats can do grave damage. The greater the threat, the greater is the risk of inaction – and the more compelling the case for taking anticipatory action to defend ourselves, even if </a:t>
            </a:r>
            <a:r>
              <a:rPr lang="en-US" sz="1800" u="sng" dirty="0">
                <a:latin typeface="Times New Roman" panose="02020603050405020304" pitchFamily="18" charset="0"/>
                <a:cs typeface="Times New Roman" panose="02020603050405020304" pitchFamily="18" charset="0"/>
              </a:rPr>
              <a:t>uncertainty remains as to the time and place of the enemy’s attack</a:t>
            </a:r>
            <a:r>
              <a:rPr lang="en-US" sz="1800" dirty="0">
                <a:latin typeface="Times New Roman" panose="02020603050405020304" pitchFamily="18" charset="0"/>
                <a:cs typeface="Times New Roman" panose="02020603050405020304" pitchFamily="18" charset="0"/>
              </a:rPr>
              <a:t>. There are few greater threats than a terrorist attack with WMD</a:t>
            </a:r>
            <a:r>
              <a:rPr lang="en-US" sz="1800" dirty="0" smtClean="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To forestall or prevent such hostile acts by our adversaries, the United States will, if necessary</a:t>
            </a:r>
            <a:r>
              <a:rPr lang="en-US" sz="1800" b="1" u="sng" dirty="0">
                <a:latin typeface="Times New Roman" panose="02020603050405020304" pitchFamily="18" charset="0"/>
                <a:cs typeface="Times New Roman" panose="02020603050405020304" pitchFamily="18" charset="0"/>
              </a:rPr>
              <a:t>, act preemptively </a:t>
            </a:r>
            <a:r>
              <a:rPr lang="en-US" sz="1800" dirty="0">
                <a:latin typeface="Times New Roman" panose="02020603050405020304" pitchFamily="18" charset="0"/>
                <a:cs typeface="Times New Roman" panose="02020603050405020304" pitchFamily="18" charset="0"/>
              </a:rPr>
              <a:t>in exercising our inherent right of self-defense. The United States will not resort to force in all cases to preempt emerging threats. Our preference is that nonmilitary actions succeed. And no country should ever use preemption as a pretext for aggression.</a:t>
            </a:r>
          </a:p>
          <a:p>
            <a:pPr marL="0" indent="0">
              <a:buNone/>
            </a:pPr>
            <a:endParaRPr lang="en-US" sz="1800" dirty="0" smtClean="0">
              <a:latin typeface="Times New Roman" panose="02020603050405020304" pitchFamily="18" charset="0"/>
              <a:cs typeface="Times New Roman" panose="02020603050405020304" pitchFamily="18" charset="0"/>
            </a:endParaRPr>
          </a:p>
          <a:p>
            <a:pPr marL="0" indent="0">
              <a:buNone/>
            </a:pPr>
            <a:r>
              <a:rPr lang="en-US" sz="1800" dirty="0" smtClean="0">
                <a:latin typeface="Times New Roman" panose="02020603050405020304" pitchFamily="18" charset="0"/>
                <a:cs typeface="Times New Roman" panose="02020603050405020304" pitchFamily="18" charset="0"/>
              </a:rPr>
              <a:t>Countering </a:t>
            </a:r>
            <a:r>
              <a:rPr lang="en-US" sz="1800" dirty="0">
                <a:latin typeface="Times New Roman" panose="02020603050405020304" pitchFamily="18" charset="0"/>
                <a:cs typeface="Times New Roman" panose="02020603050405020304" pitchFamily="18" charset="0"/>
              </a:rPr>
              <a:t>proliferation of WMD requires a comprehensive strategy involving strengthened nonproliferation efforts to </a:t>
            </a:r>
            <a:r>
              <a:rPr lang="en-US" sz="1800" u="sng" dirty="0">
                <a:latin typeface="Times New Roman" panose="02020603050405020304" pitchFamily="18" charset="0"/>
                <a:cs typeface="Times New Roman" panose="02020603050405020304" pitchFamily="18" charset="0"/>
              </a:rPr>
              <a:t>deny these weapons of terror and related expertise to those seeking them</a:t>
            </a:r>
            <a:r>
              <a:rPr lang="en-US" sz="1800" dirty="0">
                <a:latin typeface="Times New Roman" panose="02020603050405020304" pitchFamily="18" charset="0"/>
                <a:cs typeface="Times New Roman" panose="02020603050405020304" pitchFamily="18" charset="0"/>
              </a:rPr>
              <a:t>; </a:t>
            </a:r>
            <a:r>
              <a:rPr lang="en-US" sz="1800" i="1" dirty="0">
                <a:latin typeface="Times New Roman" panose="02020603050405020304" pitchFamily="18" charset="0"/>
                <a:cs typeface="Times New Roman" panose="02020603050405020304" pitchFamily="18" charset="0"/>
              </a:rPr>
              <a:t>proactive </a:t>
            </a:r>
            <a:r>
              <a:rPr lang="en-US" sz="1800" i="1" dirty="0" err="1">
                <a:latin typeface="Times New Roman" panose="02020603050405020304" pitchFamily="18" charset="0"/>
                <a:cs typeface="Times New Roman" panose="02020603050405020304" pitchFamily="18" charset="0"/>
              </a:rPr>
              <a:t>counterproliferation</a:t>
            </a:r>
            <a:r>
              <a:rPr lang="en-US" sz="1800" i="1" dirty="0">
                <a:latin typeface="Times New Roman" panose="02020603050405020304" pitchFamily="18" charset="0"/>
                <a:cs typeface="Times New Roman" panose="02020603050405020304" pitchFamily="18" charset="0"/>
              </a:rPr>
              <a:t> </a:t>
            </a:r>
            <a:r>
              <a:rPr lang="en-US" sz="1800" i="1" dirty="0" err="1">
                <a:latin typeface="Times New Roman" panose="02020603050405020304" pitchFamily="18" charset="0"/>
                <a:cs typeface="Times New Roman" panose="02020603050405020304" pitchFamily="18" charset="0"/>
              </a:rPr>
              <a:t>efforts</a:t>
            </a:r>
            <a:r>
              <a:rPr lang="en-US" sz="1800" dirty="0" err="1">
                <a:latin typeface="Times New Roman" panose="02020603050405020304" pitchFamily="18" charset="0"/>
                <a:cs typeface="Times New Roman" panose="02020603050405020304" pitchFamily="18" charset="0"/>
              </a:rPr>
              <a:t>to</a:t>
            </a:r>
            <a:r>
              <a:rPr lang="en-US" sz="1800" dirty="0">
                <a:latin typeface="Times New Roman" panose="02020603050405020304" pitchFamily="18" charset="0"/>
                <a:cs typeface="Times New Roman" panose="02020603050405020304" pitchFamily="18" charset="0"/>
              </a:rPr>
              <a:t> defend against and defeat WMD and missile threats before they are unleashed; and </a:t>
            </a:r>
            <a:r>
              <a:rPr lang="en-US" sz="1800" i="1" dirty="0">
                <a:latin typeface="Times New Roman" panose="02020603050405020304" pitchFamily="18" charset="0"/>
                <a:cs typeface="Times New Roman" panose="02020603050405020304" pitchFamily="18" charset="0"/>
              </a:rPr>
              <a:t>improved protection</a:t>
            </a:r>
            <a:r>
              <a:rPr lang="en-US" sz="1800" dirty="0">
                <a:latin typeface="Times New Roman" panose="02020603050405020304" pitchFamily="18" charset="0"/>
                <a:cs typeface="Times New Roman" panose="02020603050405020304" pitchFamily="18" charset="0"/>
              </a:rPr>
              <a:t> to mitigate the consequences of WMD use. We aim to convince our adversaries that they cannot achieve their goals with WMD, and thus deter and dissuade them from attempting to use or even acquire these weapons in the first place.</a:t>
            </a:r>
          </a:p>
          <a:p>
            <a:pPr marL="0" indent="0">
              <a:buNone/>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9785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14"/>
            <a:ext cx="8229600" cy="487362"/>
          </a:xfrm>
        </p:spPr>
        <p:txBody>
          <a:bodyPr>
            <a:normAutofit fontScale="90000"/>
          </a:bodyPr>
          <a:lstStyle/>
          <a:p>
            <a:r>
              <a:rPr lang="en-US" dirty="0" smtClean="0"/>
              <a:t>October 16, 2002</a:t>
            </a:r>
            <a:endParaRPr lang="en-US" dirty="0"/>
          </a:p>
        </p:txBody>
      </p:sp>
      <p:sp>
        <p:nvSpPr>
          <p:cNvPr id="3" name="Content Placeholder 2"/>
          <p:cNvSpPr>
            <a:spLocks noGrp="1"/>
          </p:cNvSpPr>
          <p:nvPr>
            <p:ph idx="1"/>
          </p:nvPr>
        </p:nvSpPr>
        <p:spPr>
          <a:xfrm>
            <a:off x="457200" y="685800"/>
            <a:ext cx="8229600" cy="5943600"/>
          </a:xfrm>
        </p:spPr>
        <p:txBody>
          <a:bodyPr>
            <a:normAutofit fontScale="62500" lnSpcReduction="20000"/>
          </a:bodyPr>
          <a:lstStyle/>
          <a:p>
            <a:pPr marL="0" indent="0">
              <a:buNone/>
            </a:pPr>
            <a:r>
              <a:rPr lang="en-US" dirty="0"/>
              <a:t>Authorization for Use of Military Force Against Iraq Resolution of 2002 - Expresses support for the President's efforts to: (1) strictly enforce through the United Nations Security Council all relevant Security Council resolutions regarding Iraq; and (2) obtain prompt and decisive action by the Security Council to ensure that Iraq abandons its strategy of delay, evasion, and noncompliance and promptly and strictly complies with all relevant Security Council resolutions</a:t>
            </a:r>
            <a:r>
              <a:rPr lang="en-US" dirty="0" smtClean="0"/>
              <a:t>. Authorizes </a:t>
            </a:r>
            <a:r>
              <a:rPr lang="en-US" dirty="0"/>
              <a:t>the President to use the U.S. armed forces to: (1) defend U.S. national security against the continuing threat posed by Iraq; and (2) enforce all relevant Security Council resolutions regarding Iraq. Directs the President, prior to or as soon as possible (but no later than 48 hours) after exercising such authority, to make available to the Speaker of the House of Representatives and the President pro tempore of the Senate his determination that: (1) reliance on further diplomatic or peaceful means alone will not achieve the above purposes; and (2) acting pursuant to this joint resolution is consistent with the United States and other countries continuing to take necessary actions against international terrorists and terrorist organizations, including those who planned, authorized, committed, or aided the terrorist attacks of September 11, 2001. Declares that this section is intended to constitute specific statutory authorization for use of the armed forces, consistent with requirements of the War Powers Resolution.</a:t>
            </a:r>
          </a:p>
          <a:p>
            <a:pPr marL="0" indent="0">
              <a:buNone/>
            </a:pPr>
            <a:endParaRPr lang="en-US" dirty="0"/>
          </a:p>
        </p:txBody>
      </p:sp>
    </p:spTree>
    <p:extLst>
      <p:ext uri="{BB962C8B-B14F-4D97-AF65-F5344CB8AC3E}">
        <p14:creationId xmlns:p14="http://schemas.microsoft.com/office/powerpoint/2010/main" val="2863500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CNN Timeline</a:t>
            </a:r>
            <a:endParaRPr lang="en-US" dirty="0"/>
          </a:p>
        </p:txBody>
      </p:sp>
      <p:sp>
        <p:nvSpPr>
          <p:cNvPr id="3" name="Content Placeholder 2"/>
          <p:cNvSpPr>
            <a:spLocks noGrp="1"/>
          </p:cNvSpPr>
          <p:nvPr>
            <p:ph idx="1"/>
          </p:nvPr>
        </p:nvSpPr>
        <p:spPr>
          <a:xfrm>
            <a:off x="457200" y="914400"/>
            <a:ext cx="8229600" cy="5638800"/>
          </a:xfrm>
        </p:spPr>
        <p:txBody>
          <a:bodyPr>
            <a:normAutofit fontScale="85000" lnSpcReduction="10000"/>
          </a:bodyPr>
          <a:lstStyle/>
          <a:p>
            <a:r>
              <a:rPr lang="en-US" b="1" dirty="0"/>
              <a:t>December 7, 2002 -</a:t>
            </a:r>
            <a:r>
              <a:rPr lang="en-US" dirty="0"/>
              <a:t> Iraq submits a 12,000 page report on its WMD programs.</a:t>
            </a:r>
          </a:p>
          <a:p>
            <a:r>
              <a:rPr lang="en-US" b="1" dirty="0"/>
              <a:t>January 16, 2003 - </a:t>
            </a:r>
            <a:r>
              <a:rPr lang="en-US" dirty="0"/>
              <a:t>Inspectors discover 12 chemical warheads, 11 of them </a:t>
            </a:r>
            <a:r>
              <a:rPr lang="en-US" dirty="0" smtClean="0"/>
              <a:t>empty.</a:t>
            </a:r>
            <a:endParaRPr lang="en-US" dirty="0"/>
          </a:p>
          <a:p>
            <a:r>
              <a:rPr lang="en-US" b="1" dirty="0"/>
              <a:t>January 20, 2003 - </a:t>
            </a:r>
            <a:r>
              <a:rPr lang="en-US" dirty="0"/>
              <a:t>After two days of negotiation, Hans Blix, </a:t>
            </a:r>
            <a:r>
              <a:rPr lang="en-US" dirty="0">
                <a:hlinkClick r:id="rId2"/>
              </a:rPr>
              <a:t>Mohamed ElBaradei</a:t>
            </a:r>
            <a:r>
              <a:rPr lang="en-US" dirty="0"/>
              <a:t>, and Iraqi officials reach an agreement about Iraqi cooperation and concessions regarding the inspections.</a:t>
            </a:r>
          </a:p>
          <a:p>
            <a:r>
              <a:rPr lang="en-US" b="1" dirty="0"/>
              <a:t>February 5, 2003 -</a:t>
            </a:r>
            <a:r>
              <a:rPr lang="en-US" dirty="0"/>
              <a:t> </a:t>
            </a:r>
            <a:r>
              <a:rPr lang="en-US" dirty="0">
                <a:hlinkClick r:id="rId3"/>
              </a:rPr>
              <a:t>Secretary of State Colin Powell</a:t>
            </a:r>
            <a:r>
              <a:rPr lang="en-US" dirty="0"/>
              <a:t> briefs the U.N. Security </a:t>
            </a:r>
            <a:r>
              <a:rPr lang="en-US" dirty="0" err="1" smtClean="0"/>
              <a:t>Council.Security</a:t>
            </a:r>
            <a:r>
              <a:rPr lang="en-US" dirty="0" smtClean="0"/>
              <a:t> </a:t>
            </a:r>
            <a:r>
              <a:rPr lang="en-US" dirty="0"/>
              <a:t>Council. Blix reports that the inspectors have not yet found any weapons of mass destruction in Iraq. Blix also reports that Iraq is in violation of U.N. resolutions concerning its al </a:t>
            </a:r>
            <a:r>
              <a:rPr lang="en-US" dirty="0" err="1"/>
              <a:t>Samoud</a:t>
            </a:r>
            <a:r>
              <a:rPr lang="en-US" dirty="0"/>
              <a:t> 2 missile program.</a:t>
            </a:r>
          </a:p>
          <a:p>
            <a:pPr marL="0" indent="0">
              <a:buNone/>
            </a:pPr>
            <a:endParaRPr lang="en-US" dirty="0"/>
          </a:p>
        </p:txBody>
      </p:sp>
    </p:spTree>
    <p:extLst>
      <p:ext uri="{BB962C8B-B14F-4D97-AF65-F5344CB8AC3E}">
        <p14:creationId xmlns:p14="http://schemas.microsoft.com/office/powerpoint/2010/main" val="4228103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UN Inspecting</a:t>
            </a:r>
            <a:endParaRPr lang="en-US" dirty="0"/>
          </a:p>
        </p:txBody>
      </p:sp>
      <p:pic>
        <p:nvPicPr>
          <p:cNvPr id="7170" name="Picture 2" descr="https://www.cia.gov/library/reports/general-reports-1/iraq_wmd/iraq_oct_2002_files/image016.jpg/image_preview/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04" y="1143000"/>
            <a:ext cx="3810000" cy="27813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cbsnews1.cbsistatic.com/hub/i/r/2003/03/18/ccc3da3a-a642-11e2-a3f0-029118418759/thumbnail/620x350/d39e359c680efa9b59769c2aeb5793c2/image544402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743200"/>
            <a:ext cx="5905500" cy="33337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191000" y="1125585"/>
            <a:ext cx="4572000" cy="1200329"/>
          </a:xfrm>
          <a:prstGeom prst="rect">
            <a:avLst/>
          </a:prstGeom>
        </p:spPr>
        <p:txBody>
          <a:bodyPr>
            <a:spAutoFit/>
          </a:bodyPr>
          <a:lstStyle/>
          <a:p>
            <a:r>
              <a:rPr lang="en-US" b="1" dirty="0"/>
              <a:t>October 6, 2004 - </a:t>
            </a:r>
            <a:r>
              <a:rPr lang="en-US" dirty="0"/>
              <a:t>The final Iraq Survey Group report is released. The report concludes that Saddam Hussein did not possess weapons of mass destruction.</a:t>
            </a:r>
          </a:p>
        </p:txBody>
      </p:sp>
    </p:spTree>
    <p:extLst>
      <p:ext uri="{BB962C8B-B14F-4D97-AF65-F5344CB8AC3E}">
        <p14:creationId xmlns:p14="http://schemas.microsoft.com/office/powerpoint/2010/main" val="635554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Powell Addresses the UN</a:t>
            </a:r>
            <a:br>
              <a:rPr lang="en-US" dirty="0" smtClean="0"/>
            </a:br>
            <a:r>
              <a:rPr lang="en-US" dirty="0" smtClean="0">
                <a:hlinkClick r:id="rId2"/>
              </a:rPr>
              <a:t>https://www.youtube.com/watch?v=Nt5RZ6ukbNc</a:t>
            </a:r>
            <a:r>
              <a:rPr lang="en-US" dirty="0" smtClean="0"/>
              <a:t> </a:t>
            </a:r>
            <a:endParaRPr lang="en-US" dirty="0"/>
          </a:p>
        </p:txBody>
      </p:sp>
      <p:pic>
        <p:nvPicPr>
          <p:cNvPr id="8194" name="Picture 2" descr="http://thepoliticalcarnival.net/wp-content/uploads/2011/02/powellwm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29" y="1905000"/>
            <a:ext cx="3419171" cy="46386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graphics8.nytimes.com/images/2005/09/08/politics/09powell_18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3048000"/>
            <a:ext cx="3339860" cy="2886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185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Shock and Awe</a:t>
            </a:r>
            <a:br>
              <a:rPr lang="en-US" dirty="0" smtClean="0"/>
            </a:br>
            <a:r>
              <a:rPr lang="en-US" dirty="0" smtClean="0">
                <a:hlinkClick r:id="rId2"/>
              </a:rPr>
              <a:t>https://www.youtube.com/watch?v=f7iorfwcmeY</a:t>
            </a:r>
            <a:endParaRPr lang="en-US" dirty="0"/>
          </a:p>
        </p:txBody>
      </p:sp>
      <p:pic>
        <p:nvPicPr>
          <p:cNvPr id="9218" name="Picture 2" descr="http://i.ytimg.com/vi/NktsxucDvNI/hqdefau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923143"/>
            <a:ext cx="6400800" cy="480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790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Statue April 9, 2003</a:t>
            </a:r>
            <a:br>
              <a:rPr lang="en-US" dirty="0" smtClean="0"/>
            </a:br>
            <a:r>
              <a:rPr lang="en-US" dirty="0" smtClean="0">
                <a:hlinkClick r:id="rId2"/>
              </a:rPr>
              <a:t>https://www.youtube.com/watch?v=nkr22f_MTOM</a:t>
            </a:r>
            <a:endParaRPr lang="en-US" dirty="0"/>
          </a:p>
        </p:txBody>
      </p:sp>
      <p:pic>
        <p:nvPicPr>
          <p:cNvPr id="10242" name="Picture 2" descr="http://www.csudh.edu/dearhabermas/saddamimg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079852"/>
            <a:ext cx="6191250" cy="406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720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28718"/>
            <a:ext cx="2362200" cy="2697162"/>
          </a:xfrm>
        </p:spPr>
        <p:txBody>
          <a:bodyPr>
            <a:normAutofit/>
          </a:bodyPr>
          <a:lstStyle/>
          <a:p>
            <a:r>
              <a:rPr lang="en-US" sz="3000" dirty="0"/>
              <a:t>14 September </a:t>
            </a:r>
            <a:r>
              <a:rPr lang="en-US" sz="3000" dirty="0" smtClean="0"/>
              <a:t>2001</a:t>
            </a:r>
            <a:br>
              <a:rPr lang="en-US" sz="3000" dirty="0" smtClean="0"/>
            </a:br>
            <a:r>
              <a:rPr lang="en-US" sz="3000" dirty="0"/>
              <a:t/>
            </a:r>
            <a:br>
              <a:rPr lang="en-US" sz="3000" dirty="0"/>
            </a:br>
            <a:r>
              <a:rPr lang="en-US" sz="1200" dirty="0" smtClean="0">
                <a:hlinkClick r:id="rId2"/>
              </a:rPr>
              <a:t>https://www.youtube.com/watch?v=x7OCgMPX2mE</a:t>
            </a:r>
            <a:endParaRPr lang="en-US" sz="1200" dirty="0"/>
          </a:p>
        </p:txBody>
      </p:sp>
      <p:pic>
        <p:nvPicPr>
          <p:cNvPr id="2052" name="Picture 4" descr="http://i.cdn.turner.com/cnn/2010/POLITICS/11/06/bush.book/t1lar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415144"/>
            <a:ext cx="6096000" cy="342900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conservativevideos.com/wp-content/uploads/2013/09/Bush-Bullhorn-speec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9924"/>
            <a:ext cx="6000750" cy="371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157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Bush Declares Victory May 1, 2003</a:t>
            </a:r>
            <a:br>
              <a:rPr lang="en-US" dirty="0" smtClean="0"/>
            </a:br>
            <a:r>
              <a:rPr lang="en-US" dirty="0" smtClean="0">
                <a:hlinkClick r:id="rId2"/>
              </a:rPr>
              <a:t>https://www.youtube.com/watch?v=XzrJwzYBUkU</a:t>
            </a:r>
            <a:endParaRPr lang="en-US" dirty="0"/>
          </a:p>
        </p:txBody>
      </p:sp>
      <p:pic>
        <p:nvPicPr>
          <p:cNvPr id="11266" name="Picture 2" descr="http://3.bp.blogspot.com/-EAZJDN-fqAs/TcWk7qxp41I/AAAAAAAADJs/aWNsJQNdj18/s1600/BushCodpiece-MissionAccomplish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918" y="2286000"/>
            <a:ext cx="6222778" cy="3571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8719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marL="0" indent="0">
              <a:buNone/>
            </a:pPr>
            <a:r>
              <a:rPr lang="en-US" dirty="0" smtClean="0"/>
              <a:t>How did the US commit troops to Afghanistan and Iraq?</a:t>
            </a:r>
          </a:p>
          <a:p>
            <a:pPr marL="0" indent="0">
              <a:buNone/>
            </a:pPr>
            <a:endParaRPr lang="en-US" dirty="0"/>
          </a:p>
          <a:p>
            <a:pPr marL="0" indent="0">
              <a:buNone/>
            </a:pPr>
            <a:r>
              <a:rPr lang="en-US" dirty="0" smtClean="0"/>
              <a:t>Was the US justified?</a:t>
            </a:r>
            <a:endParaRPr lang="en-US" dirty="0"/>
          </a:p>
        </p:txBody>
      </p:sp>
    </p:spTree>
    <p:extLst>
      <p:ext uri="{BB962C8B-B14F-4D97-AF65-F5344CB8AC3E}">
        <p14:creationId xmlns:p14="http://schemas.microsoft.com/office/powerpoint/2010/main" val="1496308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79" t="8687" r="46875" b="81194"/>
          <a:stretch/>
        </p:blipFill>
        <p:spPr bwMode="auto">
          <a:xfrm>
            <a:off x="838200" y="152400"/>
            <a:ext cx="7639178"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upload.wikimedia.org/wikipedia/commons/thumb/1/1a/US_flag_48_stars.svg/220px-US_flag_48_stars.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200564"/>
            <a:ext cx="5653683" cy="29810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114800" y="2819400"/>
            <a:ext cx="2895600" cy="1569660"/>
          </a:xfrm>
          <a:prstGeom prst="rect">
            <a:avLst/>
          </a:prstGeom>
          <a:noFill/>
        </p:spPr>
        <p:txBody>
          <a:bodyPr wrap="square" rtlCol="0">
            <a:spAutoFit/>
          </a:bodyPr>
          <a:lstStyle/>
          <a:p>
            <a:r>
              <a:rPr lang="en-US" sz="4800" dirty="0" smtClean="0"/>
              <a:t>The Bush Doctrine</a:t>
            </a:r>
            <a:endParaRPr lang="en-US" sz="4800" dirty="0"/>
          </a:p>
        </p:txBody>
      </p:sp>
    </p:spTree>
    <p:extLst>
      <p:ext uri="{BB962C8B-B14F-4D97-AF65-F5344CB8AC3E}">
        <p14:creationId xmlns:p14="http://schemas.microsoft.com/office/powerpoint/2010/main" val="1761570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487362"/>
          </a:xfrm>
        </p:spPr>
        <p:txBody>
          <a:bodyPr>
            <a:normAutofit fontScale="90000"/>
          </a:bodyPr>
          <a:lstStyle/>
          <a:p>
            <a:r>
              <a:rPr lang="en-US" dirty="0" smtClean="0"/>
              <a:t>Timeline of Events for Today Afghanistan</a:t>
            </a:r>
            <a:endParaRPr lang="en-US" dirty="0"/>
          </a:p>
        </p:txBody>
      </p:sp>
      <p:sp>
        <p:nvSpPr>
          <p:cNvPr id="4" name="TextBox 3"/>
          <p:cNvSpPr txBox="1"/>
          <p:nvPr/>
        </p:nvSpPr>
        <p:spPr>
          <a:xfrm>
            <a:off x="685800" y="1225689"/>
            <a:ext cx="7391400" cy="4247317"/>
          </a:xfrm>
          <a:prstGeom prst="rect">
            <a:avLst/>
          </a:prstGeom>
          <a:noFill/>
        </p:spPr>
        <p:txBody>
          <a:bodyPr wrap="square" rtlCol="0">
            <a:spAutoFit/>
          </a:bodyPr>
          <a:lstStyle/>
          <a:p>
            <a:endParaRPr lang="en-US" dirty="0"/>
          </a:p>
          <a:p>
            <a:r>
              <a:rPr lang="en-US" dirty="0" smtClean="0"/>
              <a:t>911 US demands that the Afghan government hand over Bin Laden </a:t>
            </a:r>
          </a:p>
          <a:p>
            <a:endParaRPr lang="en-US" dirty="0" smtClean="0"/>
          </a:p>
          <a:p>
            <a:r>
              <a:rPr lang="en-US" dirty="0" smtClean="0"/>
              <a:t>September 17, 2001 Bush makes “Crusade” comment</a:t>
            </a:r>
            <a:endParaRPr lang="en-US" dirty="0"/>
          </a:p>
          <a:p>
            <a:endParaRPr lang="en-US" dirty="0"/>
          </a:p>
          <a:p>
            <a:r>
              <a:rPr lang="en-US" dirty="0" smtClean="0"/>
              <a:t>September 18, 2001 Congressional Vote</a:t>
            </a:r>
          </a:p>
          <a:p>
            <a:endParaRPr lang="en-US" dirty="0"/>
          </a:p>
          <a:p>
            <a:r>
              <a:rPr lang="en-US" dirty="0" smtClean="0"/>
              <a:t>September 20, 2001 Bush Addresses Congress</a:t>
            </a:r>
          </a:p>
          <a:p>
            <a:endParaRPr lang="en-US" dirty="0"/>
          </a:p>
          <a:p>
            <a:r>
              <a:rPr lang="en-US" dirty="0" smtClean="0"/>
              <a:t>October 7, 2001 US begins bombing Afghanistan Bin Laden threatens more attacks</a:t>
            </a:r>
          </a:p>
          <a:p>
            <a:endParaRPr lang="en-US" dirty="0"/>
          </a:p>
          <a:p>
            <a:endParaRPr lang="en-US" b="1" dirty="0"/>
          </a:p>
          <a:p>
            <a:endParaRPr lang="en-US" b="1" dirty="0"/>
          </a:p>
          <a:p>
            <a:endParaRPr lang="en-US" dirty="0"/>
          </a:p>
        </p:txBody>
      </p:sp>
    </p:spTree>
    <p:extLst>
      <p:ext uri="{BB962C8B-B14F-4D97-AF65-F5344CB8AC3E}">
        <p14:creationId xmlns:p14="http://schemas.microsoft.com/office/powerpoint/2010/main" val="4078649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Crusade Comment</a:t>
            </a:r>
            <a:endParaRPr lang="en-US" dirty="0"/>
          </a:p>
        </p:txBody>
      </p:sp>
      <p:sp>
        <p:nvSpPr>
          <p:cNvPr id="3" name="Content Placeholder 2"/>
          <p:cNvSpPr>
            <a:spLocks noGrp="1"/>
          </p:cNvSpPr>
          <p:nvPr>
            <p:ph idx="1"/>
          </p:nvPr>
        </p:nvSpPr>
        <p:spPr>
          <a:xfrm>
            <a:off x="228600" y="1219201"/>
            <a:ext cx="8763000" cy="685800"/>
          </a:xfrm>
        </p:spPr>
        <p:txBody>
          <a:bodyPr/>
          <a:lstStyle/>
          <a:p>
            <a:pPr marL="0" indent="0">
              <a:buNone/>
            </a:pPr>
            <a:r>
              <a:rPr lang="en-US" dirty="0" smtClean="0">
                <a:hlinkClick r:id="rId2"/>
              </a:rPr>
              <a:t>https://www.youtube.com/watch?v=7TRVcnX8Vsw</a:t>
            </a:r>
            <a:endParaRPr lang="en-US" dirty="0"/>
          </a:p>
        </p:txBody>
      </p:sp>
      <p:pic>
        <p:nvPicPr>
          <p:cNvPr id="5122" name="Picture 2" descr="http://i.ytimg.com/vi/7TRVcnX8Vsw/hqdefau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209800"/>
            <a:ext cx="4572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624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310" t="22619" r="26190" b="12240"/>
          <a:stretch/>
        </p:blipFill>
        <p:spPr bwMode="auto">
          <a:xfrm>
            <a:off x="1143000" y="0"/>
            <a:ext cx="64008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0733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Bush Addresses Congress</a:t>
            </a:r>
            <a:br>
              <a:rPr lang="en-US" dirty="0" smtClean="0"/>
            </a:br>
            <a:r>
              <a:rPr lang="en-US" dirty="0" smtClean="0">
                <a:hlinkClick r:id="rId2"/>
              </a:rPr>
              <a:t>https://www.youtube.com/watch?v=_CSPbzitPL8</a:t>
            </a:r>
            <a:endParaRPr lang="en-US"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524" t="12202" r="47738" b="49554"/>
          <a:stretch/>
        </p:blipFill>
        <p:spPr bwMode="auto">
          <a:xfrm>
            <a:off x="1752600" y="1676400"/>
            <a:ext cx="5210628" cy="3730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9772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72" t="12202" r="40238" b="37946"/>
          <a:stretch/>
        </p:blipFill>
        <p:spPr bwMode="auto">
          <a:xfrm>
            <a:off x="1143000" y="0"/>
            <a:ext cx="6850743" cy="4862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863271" y="5181600"/>
            <a:ext cx="5410200" cy="369332"/>
          </a:xfrm>
          <a:prstGeom prst="rect">
            <a:avLst/>
          </a:prstGeom>
          <a:noFill/>
        </p:spPr>
        <p:txBody>
          <a:bodyPr wrap="square" rtlCol="0">
            <a:spAutoFit/>
          </a:bodyPr>
          <a:lstStyle/>
          <a:p>
            <a:r>
              <a:rPr lang="en-US" dirty="0" smtClean="0">
                <a:hlinkClick r:id="rId3"/>
              </a:rPr>
              <a:t>https://www.youtube.com/watch?v=Q-St8s9RKEU</a:t>
            </a:r>
            <a:endParaRPr lang="en-US" dirty="0"/>
          </a:p>
        </p:txBody>
      </p:sp>
    </p:spTree>
    <p:extLst>
      <p:ext uri="{BB962C8B-B14F-4D97-AF65-F5344CB8AC3E}">
        <p14:creationId xmlns:p14="http://schemas.microsoft.com/office/powerpoint/2010/main" val="2006873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33400"/>
          </a:xfrm>
        </p:spPr>
        <p:txBody>
          <a:bodyPr>
            <a:normAutofit fontScale="85000" lnSpcReduction="10000"/>
          </a:bodyPr>
          <a:lstStyle/>
          <a:p>
            <a:pPr marL="0" indent="0">
              <a:buNone/>
            </a:pPr>
            <a:r>
              <a:rPr lang="en-US" dirty="0" smtClean="0"/>
              <a:t>	Revisiting the Iraqi Invasion of Kuwait Outcome</a:t>
            </a:r>
            <a:endParaRPr lang="en-US" dirty="0"/>
          </a:p>
        </p:txBody>
      </p:sp>
      <p:pic>
        <p:nvPicPr>
          <p:cNvPr id="2050" name="Picture 2" descr="http://salinaradio.todayinkansas.com/files/2013/08/kuwa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528276"/>
            <a:ext cx="4181475" cy="4167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8721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838</Words>
  <Application>Microsoft Office PowerPoint</Application>
  <PresentationFormat>On-screen Show (4:3)</PresentationFormat>
  <Paragraphs>74</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14 September 2001  https://www.youtube.com/watch?v=x7OCgMPX2mE</vt:lpstr>
      <vt:lpstr>PowerPoint Presentation</vt:lpstr>
      <vt:lpstr>Timeline of Events for Today Afghanistan</vt:lpstr>
      <vt:lpstr>The Crusade Comment</vt:lpstr>
      <vt:lpstr>PowerPoint Presentation</vt:lpstr>
      <vt:lpstr>Bush Addresses Congress https://www.youtube.com/watch?v=_CSPbzitPL8</vt:lpstr>
      <vt:lpstr>PowerPoint Presentation</vt:lpstr>
      <vt:lpstr>PowerPoint Presentation</vt:lpstr>
      <vt:lpstr>Timeline of Events for Today Iraq</vt:lpstr>
      <vt:lpstr>PowerPoint Presentation</vt:lpstr>
      <vt:lpstr>Axis of Evil https://www.youtube.com/watch?v=VAALGqKPaT4</vt:lpstr>
      <vt:lpstr>Summary of National Security Strategy 2002 </vt:lpstr>
      <vt:lpstr>October 16, 2002</vt:lpstr>
      <vt:lpstr>CNN Timeline</vt:lpstr>
      <vt:lpstr>UN Inspecting</vt:lpstr>
      <vt:lpstr>Powell Addresses the UN https://www.youtube.com/watch?v=Nt5RZ6ukbNc </vt:lpstr>
      <vt:lpstr>Shock and Awe https://www.youtube.com/watch?v=f7iorfwcmeY</vt:lpstr>
      <vt:lpstr>The Statue April 9, 2003 https://www.youtube.com/watch?v=nkr22f_MTOM</vt:lpstr>
      <vt:lpstr>Bush Declares Victory May 1, 2003 https://www.youtube.com/watch?v=XzrJwzYBUkU</vt:lpstr>
      <vt:lpstr>Closure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 Quinones</dc:creator>
  <cp:lastModifiedBy>Ramon Quinones</cp:lastModifiedBy>
  <cp:revision>13</cp:revision>
  <dcterms:created xsi:type="dcterms:W3CDTF">2015-03-26T17:21:54Z</dcterms:created>
  <dcterms:modified xsi:type="dcterms:W3CDTF">2015-03-26T22:03:56Z</dcterms:modified>
</cp:coreProperties>
</file>